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4"/>
    <p:sldMasterId id="214748373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Work Sans ExtraLight"/>
      <p:regular r:id="rId14"/>
      <p:bold r:id="rId15"/>
      <p:italic r:id="rId16"/>
      <p:boldItalic r:id="rId17"/>
    </p:embeddedFont>
    <p:embeddedFont>
      <p:font typeface="Inter SemiBold"/>
      <p:regular r:id="rId18"/>
      <p:bold r:id="rId19"/>
      <p:italic r:id="rId20"/>
      <p:boldItalic r:id="rId21"/>
    </p:embeddedFont>
    <p:embeddedFont>
      <p:font typeface="Inter Light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Work Sans Black"/>
      <p:bold r:id="rId30"/>
      <p:boldItalic r:id="rId31"/>
    </p:embeddedFont>
    <p:embeddedFont>
      <p:font typeface="Inter ExtraBold"/>
      <p:bold r:id="rId32"/>
      <p:boldItalic r:id="rId33"/>
    </p:embeddedFont>
    <p:embeddedFont>
      <p:font typeface="Work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italic.fntdata"/><Relationship Id="rId22" Type="http://schemas.openxmlformats.org/officeDocument/2006/relationships/font" Target="fonts/InterLight-regular.fntdata"/><Relationship Id="rId21" Type="http://schemas.openxmlformats.org/officeDocument/2006/relationships/font" Target="fonts/InterSemiBold-boldItalic.fntdata"/><Relationship Id="rId24" Type="http://schemas.openxmlformats.org/officeDocument/2006/relationships/font" Target="fonts/InterLight-italic.fntdata"/><Relationship Id="rId23" Type="http://schemas.openxmlformats.org/officeDocument/2006/relationships/font" Target="fonts/Inter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regular.fntdata"/><Relationship Id="rId25" Type="http://schemas.openxmlformats.org/officeDocument/2006/relationships/font" Target="fonts/InterLight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Black-boldItalic.fntdata"/><Relationship Id="rId30" Type="http://schemas.openxmlformats.org/officeDocument/2006/relationships/font" Target="fonts/WorkSansBlack-bold.fntdata"/><Relationship Id="rId11" Type="http://schemas.openxmlformats.org/officeDocument/2006/relationships/slide" Target="slides/slide5.xml"/><Relationship Id="rId33" Type="http://schemas.openxmlformats.org/officeDocument/2006/relationships/font" Target="fonts/Inter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ExtraBold-bold.fntdata"/><Relationship Id="rId13" Type="http://schemas.openxmlformats.org/officeDocument/2006/relationships/slide" Target="slides/slide7.xml"/><Relationship Id="rId35" Type="http://schemas.openxmlformats.org/officeDocument/2006/relationships/font" Target="fonts/WorkSans-bold.fntdata"/><Relationship Id="rId12" Type="http://schemas.openxmlformats.org/officeDocument/2006/relationships/slide" Target="slides/slide6.xml"/><Relationship Id="rId34" Type="http://schemas.openxmlformats.org/officeDocument/2006/relationships/font" Target="fonts/WorkSans-regular.fntdata"/><Relationship Id="rId15" Type="http://schemas.openxmlformats.org/officeDocument/2006/relationships/font" Target="fonts/WorkSansExtraLight-bold.fntdata"/><Relationship Id="rId37" Type="http://schemas.openxmlformats.org/officeDocument/2006/relationships/font" Target="fonts/WorkSans-boldItalic.fntdata"/><Relationship Id="rId14" Type="http://schemas.openxmlformats.org/officeDocument/2006/relationships/font" Target="fonts/WorkSansExtraLight-regular.fntdata"/><Relationship Id="rId36" Type="http://schemas.openxmlformats.org/officeDocument/2006/relationships/font" Target="fonts/WorkSans-italic.fntdata"/><Relationship Id="rId17" Type="http://schemas.openxmlformats.org/officeDocument/2006/relationships/font" Target="fonts/WorkSansExtraLight-boldItalic.fntdata"/><Relationship Id="rId16" Type="http://schemas.openxmlformats.org/officeDocument/2006/relationships/font" Target="fonts/WorkSansExtraLight-italic.fntdata"/><Relationship Id="rId19" Type="http://schemas.openxmlformats.org/officeDocument/2006/relationships/font" Target="fonts/InterSemiBold-bold.fntdata"/><Relationship Id="rId18" Type="http://schemas.openxmlformats.org/officeDocument/2006/relationships/font" Target="fonts/Inter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39184218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39184218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9184218c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39184218c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39184218c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39184218c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39184218c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39184218c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1bcb948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31bcb948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31bcb948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31bcb948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31bcb948b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31bcb948b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3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p26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1" name="Google Shape;201;p27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4" name="Google Shape;224;p29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5" name="Google Shape;245;p30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31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1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7" name="Google Shape;277;p32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2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6" name="Google Shape;286;p32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8" name="Google Shape;288;p32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93" name="Google Shape;293;p33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0" name="Google Shape;300;p33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2" name="Google Shape;302;p33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3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34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21" name="Google Shape;321;p35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5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35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34" name="Google Shape;334;p35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36" name="Google Shape;3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43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3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44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7" name="Google Shape;477;p45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8" name="Google Shape;478;p45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6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6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49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00" name="Google Shape;500;p4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49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02" name="Google Shape;502;p4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p4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4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0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" name="Google Shape;508;p50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09" name="Google Shape;509;p5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0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11" name="Google Shape;511;p5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13" name="Google Shape;513;p5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516" name="Google Shape;516;p5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51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18" name="Google Shape;518;p51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19" name="Google Shape;519;p51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20" name="Google Shape;520;p5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1" name="Google Shape;521;p5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5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52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52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7" name="Google Shape;527;p5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2" name="Google Shape;532;p5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53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53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5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1" name="Google Shape;541;p5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54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43" name="Google Shape;543;p54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44" name="Google Shape;544;p54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45" name="Google Shape;545;p54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46" name="Google Shape;546;p54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47" name="Google Shape;547;p5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8" name="Google Shape;548;p54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5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55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4" name="Google Shape;554;p55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55" name="Google Shape;555;p55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56" name="Google Shape;556;p5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55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5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561" name="Google Shape;561;p56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562" name="Google Shape;562;p56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563" name="Google Shape;563;p56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564" name="Google Shape;564;p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6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6" name="Google Shape;566;p56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6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8" name="Google Shape;568;p56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9" name="Google Shape;569;p56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75" name="Google Shape;575;p5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57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p57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8" name="Google Shape;578;p57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57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0" name="Google Shape;580;p57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57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2" name="Google Shape;582;p57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5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87" name="Google Shape;587;p5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58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58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90" name="Google Shape;590;p58"/>
          <p:cNvCxnSpPr>
            <a:endCxn id="591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8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58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58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58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5" name="Google Shape;595;p58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6" name="Google Shape;596;p58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7" name="Google Shape;597;p58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8" name="Google Shape;598;p58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58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0" name="Google Shape;600;p58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601" name="Google Shape;601;p5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58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5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Google Shape;606;p5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59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08" name="Google Shape;608;p59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09" name="Google Shape;609;p5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5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0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614" name="Google Shape;614;p6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615" name="Google Shape;615;p6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60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7" name="Google Shape;617;p6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6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1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621" name="Google Shape;621;p61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622" name="Google Shape;622;p6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61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4" name="Google Shape;624;p61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5" name="Google Shape;625;p61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6" name="Google Shape;626;p61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7" name="Google Shape;627;p61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8" name="Google Shape;628;p61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6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6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6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62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35" name="Google Shape;635;p62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36" name="Google Shape;636;p62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37" name="Google Shape;637;p62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38" name="Google Shape;638;p62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39" name="Google Shape;639;p62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40" name="Google Shape;640;p62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41" name="Google Shape;641;p62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42" name="Google Shape;642;p62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43" name="Google Shape;643;p62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44" name="Google Shape;644;p62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45" name="Google Shape;645;p62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46" name="Google Shape;646;p62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47" name="Google Shape;647;p6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6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2" name="Google Shape;652;p6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63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654" name="Google Shape;654;p63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55" name="Google Shape;655;p6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6" name="Google Shape;656;p63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6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660" name="Google Shape;660;p64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663" name="Google Shape;663;p65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664" name="Google Shape;664;p65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665" name="Google Shape;665;p65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666" name="Google Shape;666;p65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667" name="Google Shape;667;p65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668" name="Google Shape;668;p6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65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70" name="Google Shape;670;p65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1" name="Google Shape;671;p65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72" name="Google Shape;672;p65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3" name="Google Shape;673;p65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4" name="Google Shape;674;p65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5" name="Google Shape;675;p65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6" name="Google Shape;676;p65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7" name="Google Shape;677;p65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678" name="Google Shape;678;p6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6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6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83" name="Google Shape;683;p66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84" name="Google Shape;684;p66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85" name="Google Shape;685;p66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6" name="Google Shape;686;p66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7" name="Google Shape;687;p66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8" name="Google Shape;688;p66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89" name="Google Shape;689;p66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90" name="Google Shape;690;p66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91" name="Google Shape;691;p66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2" name="Google Shape;692;p66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93" name="Google Shape;693;p66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94" name="Google Shape;694;p66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695" name="Google Shape;695;p66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6" name="Google Shape;696;p66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7" name="Google Shape;697;p66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698" name="Google Shape;698;p6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6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p6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3" name="Google Shape;703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7" name="Google Shape;7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0" name="Google Shape;71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1" name="Google Shape;7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4" name="Google Shape;714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5" name="Google Shape;715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6" name="Google Shape;7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9" name="Google Shape;7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2" name="Google Shape;722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3" name="Google Shape;72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6" name="Google Shape;72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30" name="Google Shape;730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1" name="Google Shape;731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2" name="Google Shape;73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735" name="Google Shape;7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8" name="Google Shape;738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9" name="Google Shape;73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44" name="Google Shape;74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7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6" name="Google Shape;746;p7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7" name="Google Shape;747;p7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8" name="Google Shape;748;p7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9" name="Google Shape;749;p7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0" name="Google Shape;750;p7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53" name="Google Shape;753;p7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4" name="Google Shape;754;p7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8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9" name="Google Shape;759;p8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0" name="Google Shape;760;p8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1" name="Google Shape;761;p8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2" name="Google Shape;762;p8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8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6" name="Google Shape;766;p8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7" name="Google Shape;767;p8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9" name="Google Shape;769;p8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0" name="Google Shape;770;p8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1" name="Google Shape;771;p8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4" name="Google Shape;774;p8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5" name="Google Shape;775;p8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6" name="Google Shape;776;p8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7" name="Google Shape;777;p8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8" name="Google Shape;778;p8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9" name="Google Shape;779;p8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0" name="Google Shape;780;p8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1" name="Google Shape;781;p8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2" name="Google Shape;782;p8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85" name="Google Shape;78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8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9" name="Google Shape;789;p8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8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8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2" name="Google Shape;79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94" name="Google Shape;794;p8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5" name="Google Shape;795;p8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8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8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00" name="Google Shape;800;p8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1" name="Google Shape;801;p8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8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3" name="Google Shape;80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05" name="Google Shape;805;p8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6" name="Google Shape;806;p8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7" name="Google Shape;807;p8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8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8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8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8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8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8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8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20" name="Google Shape;820;p8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8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8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3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48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6" name="Google Shape;496;p48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8"/>
          <p:cNvSpPr txBox="1"/>
          <p:nvPr>
            <p:ph type="title"/>
          </p:nvPr>
        </p:nvSpPr>
        <p:spPr>
          <a:xfrm>
            <a:off x="420875" y="1705500"/>
            <a:ext cx="45519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AICommunityMobile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8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Empowering Kentucky’s Immigrant Workforce</a:t>
            </a:r>
            <a:endParaRPr/>
          </a:p>
        </p:txBody>
      </p:sp>
      <p:sp>
        <p:nvSpPr>
          <p:cNvPr id="829" name="Google Shape;829;p88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Essential Innovations LLC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30" name="Google Shape;830;p88"/>
          <p:cNvSpPr/>
          <p:nvPr/>
        </p:nvSpPr>
        <p:spPr>
          <a:xfrm>
            <a:off x="6252825" y="2366700"/>
            <a:ext cx="14793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LOGO HERE</a:t>
            </a:r>
            <a:endParaRPr>
              <a:solidFill>
                <a:schemeClr val="accen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31" name="Google Shape;831;p88"/>
          <p:cNvPicPr preferRelativeResize="0"/>
          <p:nvPr/>
        </p:nvPicPr>
        <p:blipFill rotWithShape="1">
          <a:blip r:embed="rId3">
            <a:alphaModFix/>
          </a:blip>
          <a:srcRect b="3216" l="7083" r="11957" t="3272"/>
          <a:stretch/>
        </p:blipFill>
        <p:spPr>
          <a:xfrm>
            <a:off x="4876800" y="346375"/>
            <a:ext cx="3759525" cy="44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89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AICommunityMobile</a:t>
            </a:r>
            <a:endParaRPr/>
          </a:p>
        </p:txBody>
      </p:sp>
      <p:pic>
        <p:nvPicPr>
          <p:cNvPr descr="Office workers collaborating around a table." id="838" name="Google Shape;838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534" r="1162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839" name="Google Shape;839;p89"/>
          <p:cNvSpPr txBox="1"/>
          <p:nvPr>
            <p:ph idx="1" type="body"/>
          </p:nvPr>
        </p:nvSpPr>
        <p:spPr>
          <a:xfrm>
            <a:off x="802675" y="2173850"/>
            <a:ext cx="37179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 multilingual AI assistant designed for Kentucky’s immigrant and refugee communities.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Provides real-time translation and job information in multiple languages.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0"/>
          <p:cNvSpPr txBox="1"/>
          <p:nvPr>
            <p:ph idx="1" type="body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300,000 immigrants &amp; refugees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Kentucky face difficulties entering the workforce.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Language barriers and complex bureaucratic systems create friction in employment access.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Current solutions are manual, slow, and fragmented—leading to underemployment and economic disparity.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0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Workforce Barrier for Immigrants &amp; Refugees</a:t>
            </a:r>
            <a:endParaRPr sz="3100"/>
          </a:p>
        </p:txBody>
      </p:sp>
      <p:sp>
        <p:nvSpPr>
          <p:cNvPr id="847" name="Google Shape;847;p9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76" y="191199"/>
            <a:ext cx="3975925" cy="2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75" y="2624676"/>
            <a:ext cx="3905401" cy="219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1"/>
          <p:cNvSpPr txBox="1"/>
          <p:nvPr>
            <p:ph type="title"/>
          </p:nvPr>
        </p:nvSpPr>
        <p:spPr>
          <a:xfrm>
            <a:off x="452575" y="596800"/>
            <a:ext cx="33987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855" name="Google Shape;855;p91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✅ Adzuna API call for posted jobs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✅ Gemini API for language detection and translation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✅ Real-Time Translation for user interactions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✅ Translated job queries in selected language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✅ Fast and reliable job 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7" name="Google Shape;8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75" y="1409700"/>
            <a:ext cx="50346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2"/>
          <p:cNvSpPr txBox="1"/>
          <p:nvPr>
            <p:ph type="title"/>
          </p:nvPr>
        </p:nvSpPr>
        <p:spPr>
          <a:xfrm>
            <a:off x="452575" y="611175"/>
            <a:ext cx="33987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863" name="Google Shape;863;p92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User Queries in English/Native Language → Gemini translates if required &amp; returns the closest related term.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 API Fetches &amp; Simplifies Workforce Info → Uses Adzuna API &amp; structured data sources in Python.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Frontend displays the data package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→ Websocket connection passes the data &amp; the website displays 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75" y="1453325"/>
            <a:ext cx="4901181" cy="28574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/>
          <p:nvPr>
            <p:ph type="title"/>
          </p:nvPr>
        </p:nvSpPr>
        <p:spPr>
          <a:xfrm>
            <a:off x="452575" y="611175"/>
            <a:ext cx="33987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3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Frontend: React (HTML/ CSS/ JSX)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Backend: Python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Connection: Websocket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 &amp; NLP: OpenAI GPT-4, Google Gemini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APIs: Gemini API, Adzuna 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3" name="Google Shape;8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75" y="1476273"/>
            <a:ext cx="4892925" cy="25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4"/>
          <p:cNvSpPr txBox="1"/>
          <p:nvPr>
            <p:ph type="title"/>
          </p:nvPr>
        </p:nvSpPr>
        <p:spPr>
          <a:xfrm>
            <a:off x="105775" y="1054000"/>
            <a:ext cx="36549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Who We Serve</a:t>
            </a:r>
            <a:endParaRPr/>
          </a:p>
        </p:txBody>
      </p:sp>
      <p:sp>
        <p:nvSpPr>
          <p:cNvPr id="879" name="Google Shape;879;p94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9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94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Primary Users: Immigrants &amp; refugees seeking employment in Kentucky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Beneficiaries: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Employers &amp; workforce development organizations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Nonprofits &amp; advocacy groups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Government agencies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Impact: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✔ Faster job placement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✔ Improved access to critical resources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✔ Economic upliftment &amp; integration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75" y="1781075"/>
            <a:ext cx="5101500" cy="2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